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15" r:id="rId2"/>
    <p:sldId id="317" r:id="rId3"/>
    <p:sldId id="318" r:id="rId4"/>
    <p:sldId id="31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71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50" autoAdjust="0"/>
    <p:restoredTop sz="94694" autoAdjust="0"/>
  </p:normalViewPr>
  <p:slideViewPr>
    <p:cSldViewPr snapToGrid="0">
      <p:cViewPr varScale="1">
        <p:scale>
          <a:sx n="117" d="100"/>
          <a:sy n="117" d="100"/>
        </p:scale>
        <p:origin x="132" y="342"/>
      </p:cViewPr>
      <p:guideLst/>
    </p:cSldViewPr>
  </p:slideViewPr>
  <p:outlineViewPr>
    <p:cViewPr>
      <p:scale>
        <a:sx n="33" d="100"/>
        <a:sy n="33" d="100"/>
      </p:scale>
      <p:origin x="0" y="-520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9E78C-1A17-4BEE-91B4-3FE5C37A3939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53AC2-B0DB-435C-AEE4-1B8A3F466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339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414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683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559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03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18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352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77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722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86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492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654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5146"/>
            <a:ext cx="10515600" cy="6030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020932"/>
            <a:ext cx="10515600" cy="5156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C2A97-1BB2-4308-B90B-3FF7D6D29590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295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Exercise </a:t>
            </a:r>
            <a:r>
              <a:rPr lang="en-US" dirty="0" smtClean="0"/>
              <a:t>2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34937" t="11963" r="40833" b="40292"/>
          <a:stretch/>
        </p:blipFill>
        <p:spPr>
          <a:xfrm>
            <a:off x="1226576" y="1582614"/>
            <a:ext cx="4431324" cy="5275386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H="1">
            <a:off x="2253343" y="1989156"/>
            <a:ext cx="1782925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472654" y="1619824"/>
            <a:ext cx="118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baseline="30000" dirty="0" smtClean="0">
                <a:solidFill>
                  <a:schemeClr val="accent2">
                    <a:lumMod val="75000"/>
                  </a:schemeClr>
                </a:solidFill>
              </a:rPr>
              <a:t>13</a:t>
            </a:r>
            <a:r>
              <a:rPr lang="da-DK" b="1" dirty="0" smtClean="0">
                <a:solidFill>
                  <a:schemeClr val="accent2">
                    <a:lumMod val="75000"/>
                  </a:schemeClr>
                </a:solidFill>
              </a:rPr>
              <a:t>C &lt;-&gt; </a:t>
            </a:r>
            <a:r>
              <a:rPr lang="da-DK" b="1" baseline="30000" dirty="0" smtClean="0">
                <a:solidFill>
                  <a:schemeClr val="accent2">
                    <a:lumMod val="75000"/>
                  </a:schemeClr>
                </a:solidFill>
              </a:rPr>
              <a:t>15</a:t>
            </a:r>
            <a:r>
              <a:rPr lang="da-DK" b="1" dirty="0" smtClean="0">
                <a:solidFill>
                  <a:schemeClr val="accent2">
                    <a:lumMod val="75000"/>
                  </a:schemeClr>
                </a:solidFill>
              </a:rPr>
              <a:t>N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2922814" y="5325628"/>
            <a:ext cx="1113455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873813" y="4956296"/>
            <a:ext cx="1136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baseline="30000" dirty="0" smtClean="0">
                <a:solidFill>
                  <a:schemeClr val="accent2">
                    <a:lumMod val="75000"/>
                  </a:schemeClr>
                </a:solidFill>
              </a:rPr>
              <a:t>13</a:t>
            </a:r>
            <a:r>
              <a:rPr lang="da-DK" b="1" dirty="0" smtClean="0">
                <a:solidFill>
                  <a:schemeClr val="accent2">
                    <a:lumMod val="75000"/>
                  </a:schemeClr>
                </a:solidFill>
              </a:rPr>
              <a:t>C &lt;-&gt; </a:t>
            </a:r>
            <a:r>
              <a:rPr lang="da-DK" b="1" baseline="30000" dirty="0" smtClean="0">
                <a:solidFill>
                  <a:schemeClr val="accent2">
                    <a:lumMod val="75000"/>
                  </a:schemeClr>
                </a:solidFill>
              </a:rPr>
              <a:t>33</a:t>
            </a:r>
            <a:r>
              <a:rPr lang="da-DK" b="1" dirty="0" smtClean="0">
                <a:solidFill>
                  <a:schemeClr val="accent2">
                    <a:lumMod val="75000"/>
                  </a:schemeClr>
                </a:solidFill>
              </a:rPr>
              <a:t>S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4038601" y="5921620"/>
            <a:ext cx="819149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086460" y="556045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baseline="30000" dirty="0" smtClean="0">
                <a:solidFill>
                  <a:schemeClr val="accent2">
                    <a:lumMod val="75000"/>
                  </a:schemeClr>
                </a:solidFill>
              </a:rPr>
              <a:t>13</a:t>
            </a:r>
            <a:r>
              <a:rPr lang="da-DK" b="1" dirty="0" smtClean="0">
                <a:solidFill>
                  <a:schemeClr val="accent2">
                    <a:lumMod val="75000"/>
                  </a:schemeClr>
                </a:solidFill>
              </a:rPr>
              <a:t>C &lt;-&gt; </a:t>
            </a:r>
            <a:r>
              <a:rPr lang="da-DK" b="1" baseline="30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da-DK" b="1" dirty="0" smtClean="0">
                <a:solidFill>
                  <a:schemeClr val="accent2">
                    <a:lumMod val="75000"/>
                  </a:schemeClr>
                </a:solidFill>
              </a:rPr>
              <a:t>H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/>
          <a:srcRect l="40108" t="14961" r="36666" b="39922"/>
          <a:stretch/>
        </p:blipFill>
        <p:spPr>
          <a:xfrm>
            <a:off x="7354138" y="1873045"/>
            <a:ext cx="4247536" cy="4984955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 flipH="1">
            <a:off x="7893673" y="1989156"/>
            <a:ext cx="383484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175554" y="1619824"/>
            <a:ext cx="1192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baseline="30000" dirty="0" smtClean="0">
                <a:solidFill>
                  <a:schemeClr val="accent2">
                    <a:lumMod val="75000"/>
                  </a:schemeClr>
                </a:solidFill>
              </a:rPr>
              <a:t>37</a:t>
            </a:r>
            <a:r>
              <a:rPr lang="da-DK" b="1" dirty="0" smtClean="0">
                <a:solidFill>
                  <a:schemeClr val="accent2">
                    <a:lumMod val="75000"/>
                  </a:schemeClr>
                </a:solidFill>
              </a:rPr>
              <a:t>Cl &lt;-&gt; </a:t>
            </a:r>
            <a:r>
              <a:rPr lang="da-DK" b="1" baseline="30000" dirty="0" smtClean="0">
                <a:solidFill>
                  <a:schemeClr val="accent2">
                    <a:lumMod val="75000"/>
                  </a:schemeClr>
                </a:solidFill>
              </a:rPr>
              <a:t>34</a:t>
            </a:r>
            <a:r>
              <a:rPr lang="da-DK" b="1" dirty="0" smtClean="0">
                <a:solidFill>
                  <a:schemeClr val="accent2">
                    <a:lumMod val="75000"/>
                  </a:schemeClr>
                </a:solidFill>
              </a:rPr>
              <a:t>S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8277157" y="5929784"/>
            <a:ext cx="2722345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195255" y="5552288"/>
            <a:ext cx="1578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baseline="30000" dirty="0" smtClean="0">
                <a:solidFill>
                  <a:schemeClr val="accent2">
                    <a:lumMod val="75000"/>
                  </a:schemeClr>
                </a:solidFill>
              </a:rPr>
              <a:t>37</a:t>
            </a:r>
            <a:r>
              <a:rPr lang="da-DK" b="1" dirty="0" smtClean="0">
                <a:solidFill>
                  <a:schemeClr val="accent2">
                    <a:lumMod val="75000"/>
                  </a:schemeClr>
                </a:solidFill>
              </a:rPr>
              <a:t>Cl &lt;-&gt; </a:t>
            </a:r>
            <a:r>
              <a:rPr lang="da-DK" b="1" baseline="30000" dirty="0" smtClean="0">
                <a:solidFill>
                  <a:schemeClr val="accent2">
                    <a:lumMod val="75000"/>
                  </a:schemeClr>
                </a:solidFill>
              </a:rPr>
              <a:t>13</a:t>
            </a:r>
            <a:r>
              <a:rPr lang="da-DK" b="1" dirty="0" smtClean="0">
                <a:solidFill>
                  <a:schemeClr val="accent2">
                    <a:lumMod val="75000"/>
                  </a:schemeClr>
                </a:solidFill>
              </a:rPr>
              <a:t>C,</a:t>
            </a:r>
            <a:r>
              <a:rPr lang="da-DK" b="1" baseline="30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a-DK" b="1" baseline="30000" dirty="0" smtClean="0">
                <a:solidFill>
                  <a:schemeClr val="accent2">
                    <a:lumMod val="75000"/>
                  </a:schemeClr>
                </a:solidFill>
              </a:rPr>
              <a:t>13</a:t>
            </a:r>
            <a:r>
              <a:rPr lang="da-DK" b="1" dirty="0" smtClean="0">
                <a:solidFill>
                  <a:schemeClr val="accent2">
                    <a:lumMod val="75000"/>
                  </a:schemeClr>
                </a:solidFill>
              </a:rPr>
              <a:t>C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330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Exercise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So </a:t>
            </a:r>
            <a:r>
              <a:rPr lang="da-DK" dirty="0" err="1" smtClean="0"/>
              <a:t>we</a:t>
            </a:r>
            <a:r>
              <a:rPr lang="da-DK" dirty="0" smtClean="0"/>
              <a:t> know </a:t>
            </a:r>
            <a:r>
              <a:rPr lang="da-DK" dirty="0" err="1" smtClean="0"/>
              <a:t>there</a:t>
            </a:r>
            <a:r>
              <a:rPr lang="da-DK" dirty="0" smtClean="0"/>
              <a:t> is C, H, N, S, and Cl</a:t>
            </a:r>
          </a:p>
          <a:p>
            <a:r>
              <a:rPr lang="da-DK" dirty="0" smtClean="0"/>
              <a:t>No sign of 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797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Exercise 2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975" t="30588" r="82394" b="21063"/>
          <a:stretch/>
        </p:blipFill>
        <p:spPr>
          <a:xfrm>
            <a:off x="0" y="1266647"/>
            <a:ext cx="2492943" cy="5342021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997762"/>
              </p:ext>
            </p:extLst>
          </p:nvPr>
        </p:nvGraphicFramePr>
        <p:xfrm>
          <a:off x="2760784" y="1266647"/>
          <a:ext cx="8968154" cy="2531915"/>
        </p:xfrm>
        <a:graphic>
          <a:graphicData uri="http://schemas.openxmlformats.org/drawingml/2006/table">
            <a:tbl>
              <a:tblPr/>
              <a:tblGrid>
                <a:gridCol w="1577093">
                  <a:extLst>
                    <a:ext uri="{9D8B030D-6E8A-4147-A177-3AD203B41FA5}">
                      <a16:colId xmlns:a16="http://schemas.microsoft.com/office/drawing/2014/main" val="1449229275"/>
                    </a:ext>
                  </a:extLst>
                </a:gridCol>
                <a:gridCol w="985236">
                  <a:extLst>
                    <a:ext uri="{9D8B030D-6E8A-4147-A177-3AD203B41FA5}">
                      <a16:colId xmlns:a16="http://schemas.microsoft.com/office/drawing/2014/main" val="2553871384"/>
                    </a:ext>
                  </a:extLst>
                </a:gridCol>
                <a:gridCol w="884256">
                  <a:extLst>
                    <a:ext uri="{9D8B030D-6E8A-4147-A177-3AD203B41FA5}">
                      <a16:colId xmlns:a16="http://schemas.microsoft.com/office/drawing/2014/main" val="3768341497"/>
                    </a:ext>
                  </a:extLst>
                </a:gridCol>
                <a:gridCol w="1678074">
                  <a:extLst>
                    <a:ext uri="{9D8B030D-6E8A-4147-A177-3AD203B41FA5}">
                      <a16:colId xmlns:a16="http://schemas.microsoft.com/office/drawing/2014/main" val="899013824"/>
                    </a:ext>
                  </a:extLst>
                </a:gridCol>
                <a:gridCol w="959619">
                  <a:extLst>
                    <a:ext uri="{9D8B030D-6E8A-4147-A177-3AD203B41FA5}">
                      <a16:colId xmlns:a16="http://schemas.microsoft.com/office/drawing/2014/main" val="1893083392"/>
                    </a:ext>
                  </a:extLst>
                </a:gridCol>
                <a:gridCol w="1213338">
                  <a:extLst>
                    <a:ext uri="{9D8B030D-6E8A-4147-A177-3AD203B41FA5}">
                      <a16:colId xmlns:a16="http://schemas.microsoft.com/office/drawing/2014/main" val="3233101099"/>
                    </a:ext>
                  </a:extLst>
                </a:gridCol>
                <a:gridCol w="1670538">
                  <a:extLst>
                    <a:ext uri="{9D8B030D-6E8A-4147-A177-3AD203B41FA5}">
                      <a16:colId xmlns:a16="http://schemas.microsoft.com/office/drawing/2014/main" val="2932833448"/>
                    </a:ext>
                  </a:extLst>
                </a:gridCol>
              </a:tblGrid>
              <a:tr h="484543">
                <a:tc>
                  <a:txBody>
                    <a:bodyPr/>
                    <a:lstStyle/>
                    <a:p>
                      <a:pPr algn="l"/>
                      <a:r>
                        <a:rPr lang="en-US" sz="1800" b="0">
                          <a:effectLst/>
                          <a:latin typeface="Calibri" panose="020F0502020204030204" pitchFamily="34" charset="0"/>
                        </a:rPr>
                        <a:t>Formula</a:t>
                      </a:r>
                    </a:p>
                  </a:txBody>
                  <a:tcPr marL="47625" marR="47625" marT="38100" marB="38100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>
                          <a:effectLst/>
                          <a:latin typeface="Calibri" panose="020F0502020204030204" pitchFamily="34" charset="0"/>
                        </a:rPr>
                        <a:t>Nitrogen rule</a:t>
                      </a:r>
                    </a:p>
                  </a:txBody>
                  <a:tcPr marL="47625" marR="47625" marT="38100" marB="38100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>
                          <a:effectLst/>
                          <a:latin typeface="Calibri" panose="020F0502020204030204" pitchFamily="34" charset="0"/>
                        </a:rPr>
                        <a:t>DBE</a:t>
                      </a:r>
                    </a:p>
                  </a:txBody>
                  <a:tcPr marL="47625" marR="47625" marT="38100" marB="38100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>
                          <a:effectLst/>
                          <a:latin typeface="Calibri" panose="020F0502020204030204" pitchFamily="34" charset="0"/>
                        </a:rPr>
                        <a:t>Calc. m/z</a:t>
                      </a:r>
                    </a:p>
                  </a:txBody>
                  <a:tcPr marL="47625" marR="47625" marT="38100" marB="38100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>
                          <a:effectLst/>
                          <a:latin typeface="Calibri" panose="020F0502020204030204" pitchFamily="34" charset="0"/>
                        </a:rPr>
                        <a:t>ppm</a:t>
                      </a:r>
                    </a:p>
                  </a:txBody>
                  <a:tcPr marL="47625" marR="47625" marT="38100" marB="38100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>
                          <a:effectLst/>
                          <a:latin typeface="Calibri" panose="020F0502020204030204" pitchFamily="34" charset="0"/>
                        </a:rPr>
                        <a:t>Ion</a:t>
                      </a:r>
                    </a:p>
                  </a:txBody>
                  <a:tcPr marL="47625" marR="47625" marT="38100" marB="38100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>
                          <a:effectLst/>
                          <a:latin typeface="Calibri" panose="020F0502020204030204" pitchFamily="34" charset="0"/>
                        </a:rPr>
                        <a:t>Adduct formula</a:t>
                      </a:r>
                    </a:p>
                  </a:txBody>
                  <a:tcPr marL="47625" marR="47625" marT="38100" marB="38100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1369538"/>
                  </a:ext>
                </a:extLst>
              </a:tr>
              <a:tr h="227499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C17H19N2SCl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Valid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319.103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0.074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[M+H]+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C17ClH20N2S+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3604840"/>
                  </a:ext>
                </a:extLst>
              </a:tr>
              <a:tr h="227499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C19H20Cl2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Valid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319.1015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-4.77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[M+H]+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C19Cl2H21+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714327"/>
                  </a:ext>
                </a:extLst>
              </a:tr>
              <a:tr h="227499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C15H18N4S2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Valid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319.1046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4.92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[M+H]+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C15H19N4S2+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519356"/>
                  </a:ext>
                </a:extLst>
              </a:tr>
              <a:tr h="227499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C16H24SCl2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Valid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319.1049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5.83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[M+H]+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C16Cl2H25S+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9109552"/>
                  </a:ext>
                </a:extLst>
              </a:tr>
              <a:tr h="440225"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  <a:latin typeface="Calibri" panose="020F0502020204030204" pitchFamily="34" charset="0"/>
                        </a:rPr>
                        <a:t>C14H23N2S2Cl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Valid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319.1064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10.7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[M+H]+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C14ClH24N2S2+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8729874"/>
                  </a:ext>
                </a:extLst>
              </a:tr>
              <a:tr h="227499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C9H21N6Cl3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Valid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319.0966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-20.1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[M+H]+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  <a:latin typeface="Calibri" panose="020F0502020204030204" pitchFamily="34" charset="0"/>
                        </a:rPr>
                        <a:t>C9Cl3H22N6+</a:t>
                      </a:r>
                    </a:p>
                  </a:txBody>
                  <a:tcPr marL="47625" marR="47625" marT="9525" marB="9525" anchor="ctr">
                    <a:lnL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931922"/>
                  </a:ext>
                </a:extLst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2818534" y="2340902"/>
            <a:ext cx="882210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818534" y="3638706"/>
            <a:ext cx="882210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818534" y="2628055"/>
            <a:ext cx="882210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818534" y="2924835"/>
            <a:ext cx="882210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/>
          <a:srcRect l="69232" t="25412" r="18063" b="54639"/>
          <a:stretch/>
        </p:blipFill>
        <p:spPr>
          <a:xfrm>
            <a:off x="4268804" y="4309027"/>
            <a:ext cx="2323490" cy="220416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/>
          <a:srcRect l="70625" t="26381" r="20104" b="56035"/>
          <a:stretch/>
        </p:blipFill>
        <p:spPr>
          <a:xfrm>
            <a:off x="7976386" y="4439559"/>
            <a:ext cx="1695450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577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Exercise 2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498842"/>
              </p:ext>
            </p:extLst>
          </p:nvPr>
        </p:nvGraphicFramePr>
        <p:xfrm>
          <a:off x="3911602" y="1308495"/>
          <a:ext cx="4368796" cy="46881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CS ChemDraw Drawing" r:id="rId3" imgW="2432036" imgH="2610066" progId="ChemDraw.Document.6.0">
                  <p:embed/>
                </p:oleObj>
              </mc:Choice>
              <mc:Fallback>
                <p:oleObj name="CS ChemDraw Drawing" r:id="rId3" imgW="2432036" imgH="261006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11602" y="1308495"/>
                        <a:ext cx="4368796" cy="46881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9007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6107</TotalTime>
  <Words>118</Words>
  <Application>Microsoft Office PowerPoint</Application>
  <PresentationFormat>Widescreen</PresentationFormat>
  <Paragraphs>60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Helvetica</vt:lpstr>
      <vt:lpstr>Office Theme</vt:lpstr>
      <vt:lpstr>CS ChemDraw Drawing</vt:lpstr>
      <vt:lpstr>Exercise 2</vt:lpstr>
      <vt:lpstr>Exercise 2</vt:lpstr>
      <vt:lpstr>Exercise 2</vt:lpstr>
      <vt:lpstr>Exercise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 Stanstrup</dc:creator>
  <cp:lastModifiedBy>Jan Stanstrup</cp:lastModifiedBy>
  <cp:revision>171</cp:revision>
  <dcterms:created xsi:type="dcterms:W3CDTF">2016-01-09T14:52:03Z</dcterms:created>
  <dcterms:modified xsi:type="dcterms:W3CDTF">2016-02-07T18:28:25Z</dcterms:modified>
</cp:coreProperties>
</file>